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charset="0"/>
        <a:ea typeface="SimSun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2"/>
    <p:restoredTop sz="94660"/>
  </p:normalViewPr>
  <p:slideViewPr>
    <p:cSldViewPr snapToGrid="0" showGuides="1">
      <p:cViewPr varScale="1">
        <p:scale>
          <a:sx n="53" d="100"/>
          <a:sy n="53" d="100"/>
        </p:scale>
        <p:origin x="18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en-US" strike="noStrike" noProof="1" smtClean="0"/>
              <a:t>Click to edit Master subtitle style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auto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auto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auto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auto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en-US" strike="noStrike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40" tIns="45720" rIns="91440" bIns="45720" anchor="ctr"/>
          <a:p>
            <a:pPr lvl="0"/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40" tIns="45720" rIns="91440" bIns="45720" anchor="t"/>
          <a:p>
            <a:pPr lvl="0"/>
            <a:r>
              <a:rPr lang="en-US" altLang="en-US"/>
              <a:t>Click to edit Master text styles</a:t>
            </a:r>
            <a:endParaRPr lang="en-US" altLang="en-US"/>
          </a:p>
          <a:p>
            <a:pPr lvl="1" indent="-228600"/>
            <a:r>
              <a:rPr lang="en-US" altLang="en-US"/>
              <a:t>Second level</a:t>
            </a:r>
            <a:endParaRPr lang="en-US" altLang="en-US"/>
          </a:p>
          <a:p>
            <a:pPr lvl="2" indent="-228600"/>
            <a:r>
              <a:rPr lang="en-US" altLang="en-US"/>
              <a:t>Third level</a:t>
            </a:r>
            <a:endParaRPr lang="en-US" altLang="en-US"/>
          </a:p>
          <a:p>
            <a:pPr lvl="3" indent="-228600"/>
            <a:r>
              <a:rPr lang="en-US" altLang="en-US"/>
              <a:t>Fourth level</a:t>
            </a:r>
            <a:endParaRPr lang="en-US" altLang="en-US"/>
          </a:p>
          <a:p>
            <a:pPr lvl="4" indent="-228600"/>
            <a:r>
              <a:rPr lang="en-US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FDE934FF-F4E1-47C5-9CA5-30A81DDE2BE4}" type="datetimeFigureOut">
              <a:rPr lang="en-US" altLang="en-US" strike="noStrike" noProof="1" smtClean="0">
                <a:latin typeface="+mn-lt"/>
                <a:ea typeface="+mn-ea"/>
                <a:cs typeface="+mn-cs"/>
              </a:rPr>
            </a:fld>
            <a:endParaRPr lang="en-US" altLang="en-US" strike="noStrike" noProof="1" smtClean="0"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en-US" strike="noStrike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B3561BA9-CDCF-4958-B8AB-66F3BF063E13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Nehemiah-titl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1905"/>
            <a:ext cx="12207875" cy="68662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4" name="Straight Arrow Connector 3"/>
          <p:cNvCxnSpPr/>
          <p:nvPr/>
        </p:nvCxnSpPr>
        <p:spPr>
          <a:xfrm>
            <a:off x="349885" y="3197860"/>
            <a:ext cx="11501755" cy="34925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 Box 4"/>
          <p:cNvSpPr txBox="1"/>
          <p:nvPr/>
        </p:nvSpPr>
        <p:spPr>
          <a:xfrm>
            <a:off x="-165735" y="2038350"/>
            <a:ext cx="2604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3200">
                <a:solidFill>
                  <a:schemeClr val="bg1"/>
                </a:solidFill>
              </a:rPr>
              <a:t>586 BC</a:t>
            </a:r>
            <a:endParaRPr lang="en-NZ" altLang="en-GB" sz="3200">
              <a:solidFill>
                <a:schemeClr val="bg1"/>
              </a:solidFill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6985" y="3500120"/>
            <a:ext cx="2444750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 b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</a:rPr>
              <a:t>Nebuchadnezzar </a:t>
            </a:r>
            <a:r>
              <a:rPr lang="en-NZ" altLang="en-GB" sz="2600">
                <a:solidFill>
                  <a:schemeClr val="bg1"/>
                </a:solidFill>
                <a:latin typeface="Arial Narrow" charset="0"/>
              </a:rPr>
              <a:t>obliterates Jerusalem.  Jews exiled to Babylon</a:t>
            </a:r>
            <a:endParaRPr lang="en-NZ" altLang="en-GB" sz="2600">
              <a:solidFill>
                <a:schemeClr val="bg1"/>
              </a:solidFill>
              <a:latin typeface="Arial Narrow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76630" y="2621915"/>
            <a:ext cx="8255" cy="471805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7"/>
          <p:cNvSpPr txBox="1"/>
          <p:nvPr/>
        </p:nvSpPr>
        <p:spPr>
          <a:xfrm>
            <a:off x="1755140" y="263525"/>
            <a:ext cx="3869055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 b="1" u="sng">
                <a:solidFill>
                  <a:srgbClr val="FFFF00"/>
                </a:solidFill>
                <a:latin typeface="Arial Narrow" charset="0"/>
              </a:rPr>
              <a:t>In Babylon:</a:t>
            </a:r>
            <a:endParaRPr lang="en-NZ" altLang="en-GB" sz="2600" b="1" u="sng">
              <a:solidFill>
                <a:srgbClr val="FFFF00"/>
              </a:solidFill>
              <a:latin typeface="Arial Narrow" charset="0"/>
            </a:endParaRPr>
          </a:p>
          <a:p>
            <a:pPr algn="ctr"/>
            <a:r>
              <a:rPr lang="en-NZ" altLang="en-GB" sz="2600">
                <a:solidFill>
                  <a:schemeClr val="bg1"/>
                </a:solidFill>
                <a:latin typeface="Arial Narrow" charset="0"/>
              </a:rPr>
              <a:t>- Story of Esther</a:t>
            </a:r>
            <a:endParaRPr lang="en-NZ" altLang="en-GB" sz="2600">
              <a:solidFill>
                <a:schemeClr val="bg1"/>
              </a:solidFill>
              <a:latin typeface="Arial Narrow" charset="0"/>
            </a:endParaRPr>
          </a:p>
          <a:p>
            <a:pPr algn="ctr"/>
            <a:r>
              <a:rPr lang="en-NZ" altLang="en-GB" sz="2600">
                <a:solidFill>
                  <a:schemeClr val="bg1"/>
                </a:solidFill>
                <a:latin typeface="Arial Narrow" charset="0"/>
              </a:rPr>
              <a:t>- Daniel in the Lions Den </a:t>
            </a:r>
            <a:endParaRPr lang="en-NZ" altLang="en-GB" sz="2600">
              <a:solidFill>
                <a:schemeClr val="bg1"/>
              </a:solidFill>
              <a:latin typeface="Arial Narrow" charset="0"/>
            </a:endParaRPr>
          </a:p>
          <a:p>
            <a:pPr algn="ctr"/>
            <a:r>
              <a:rPr lang="en-NZ" altLang="en-GB" sz="2600">
                <a:solidFill>
                  <a:schemeClr val="bg1"/>
                </a:solidFill>
                <a:latin typeface="Arial Narrow" charset="0"/>
              </a:rPr>
              <a:t>- Prophecies of Ezekiel</a:t>
            </a:r>
            <a:endParaRPr lang="en-NZ" altLang="en-GB" sz="2600">
              <a:solidFill>
                <a:schemeClr val="bg1"/>
              </a:solidFill>
              <a:latin typeface="Arial Narrow" charset="0"/>
            </a:endParaRPr>
          </a:p>
        </p:txBody>
      </p:sp>
      <p:sp>
        <p:nvSpPr>
          <p:cNvPr id="10" name="Right Brace 9"/>
          <p:cNvSpPr/>
          <p:nvPr/>
        </p:nvSpPr>
        <p:spPr>
          <a:xfrm rot="16200000">
            <a:off x="3522980" y="490220"/>
            <a:ext cx="506095" cy="3462020"/>
          </a:xfrm>
          <a:prstGeom prst="righ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GB" altLang="en-US"/>
          </a:p>
        </p:txBody>
      </p:sp>
      <p:sp>
        <p:nvSpPr>
          <p:cNvPr id="11" name="Text Box 10"/>
          <p:cNvSpPr txBox="1"/>
          <p:nvPr/>
        </p:nvSpPr>
        <p:spPr>
          <a:xfrm>
            <a:off x="5372100" y="295910"/>
            <a:ext cx="2604135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 b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Zerubbabel </a:t>
            </a:r>
            <a:r>
              <a:rPr lang="en-NZ" altLang="en-GB" sz="2600">
                <a:solidFill>
                  <a:schemeClr val="bg1"/>
                </a:solidFill>
                <a:latin typeface="Arial Narrow" charset="0"/>
                <a:cs typeface="+mn-ea"/>
              </a:rPr>
              <a:t>takes 42,000 Jews back from Babylon to Jerusalem</a:t>
            </a:r>
            <a:endParaRPr lang="en-NZ" altLang="en-GB" sz="2600">
              <a:solidFill>
                <a:schemeClr val="bg1"/>
              </a:solidFill>
              <a:latin typeface="Arial Narrow" charset="0"/>
              <a:cs typeface="+mn-ea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6036310" y="3900170"/>
            <a:ext cx="2277110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>
                <a:solidFill>
                  <a:schemeClr val="bg1"/>
                </a:solidFill>
                <a:latin typeface="Arial Narrow" charset="0"/>
              </a:rPr>
              <a:t>In Jerusalem, Zerubbabel rebuilds the Temple</a:t>
            </a:r>
            <a:endParaRPr lang="en-NZ" altLang="en-GB" sz="2600">
              <a:solidFill>
                <a:schemeClr val="bg1"/>
              </a:solidFill>
              <a:latin typeface="Arial Narrow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692265" y="2052955"/>
            <a:ext cx="10160" cy="1109345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123430" y="3364865"/>
            <a:ext cx="8890" cy="547370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990330" y="2066290"/>
            <a:ext cx="10160" cy="1109345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7838440" y="276860"/>
            <a:ext cx="2406650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>
                <a:solidFill>
                  <a:schemeClr val="bg1"/>
                </a:solidFill>
                <a:latin typeface="Arial Narrow" charset="0"/>
                <a:cs typeface="+mn-ea"/>
              </a:rPr>
              <a:t>High Priest </a:t>
            </a:r>
            <a:r>
              <a:rPr lang="en-NZ" altLang="en-GB" sz="2600" b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Ezra </a:t>
            </a:r>
            <a:r>
              <a:rPr lang="en-NZ" altLang="en-GB" sz="2600">
                <a:solidFill>
                  <a:schemeClr val="bg1"/>
                </a:solidFill>
                <a:latin typeface="Arial Narrow" charset="0"/>
                <a:cs typeface="+mn-ea"/>
              </a:rPr>
              <a:t>brings a second wave of Jews home from Exile</a:t>
            </a:r>
            <a:endParaRPr lang="en-NZ" altLang="en-GB" sz="2600">
              <a:solidFill>
                <a:schemeClr val="bg1"/>
              </a:solidFill>
              <a:latin typeface="Arial Narrow" charset="0"/>
              <a:cs typeface="+mn-ea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0933430" y="2635250"/>
            <a:ext cx="8890" cy="530225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18"/>
          <p:cNvSpPr txBox="1"/>
          <p:nvPr/>
        </p:nvSpPr>
        <p:spPr>
          <a:xfrm>
            <a:off x="10071735" y="3542030"/>
            <a:ext cx="1801495" cy="1676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2600" b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Nehemiah </a:t>
            </a:r>
            <a:r>
              <a:rPr lang="en-NZ" altLang="en-GB" sz="2600">
                <a:solidFill>
                  <a:schemeClr val="bg1"/>
                </a:solidFill>
                <a:latin typeface="Arial Narrow" charset="0"/>
                <a:cs typeface="+mn-ea"/>
              </a:rPr>
              <a:t>returns from exile to Jerusalem</a:t>
            </a:r>
            <a:endParaRPr lang="en-NZ" altLang="en-GB" sz="2600">
              <a:solidFill>
                <a:schemeClr val="bg1"/>
              </a:solidFill>
              <a:latin typeface="Arial Narrow" charset="0"/>
              <a:cs typeface="+mn-ea"/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9692005" y="2012315"/>
            <a:ext cx="2604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NZ" altLang="en-GB" sz="3200">
                <a:solidFill>
                  <a:schemeClr val="bg1"/>
                </a:solidFill>
              </a:rPr>
              <a:t>444 BC</a:t>
            </a:r>
            <a:endParaRPr lang="en-NZ" altLang="en-GB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2" grpId="0"/>
      <p:bldP spid="17" grpId="0"/>
      <p:bldP spid="20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156845" y="131445"/>
            <a:ext cx="12004040" cy="7259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NZ" altLang="en-GB" sz="4000">
                <a:solidFill>
                  <a:schemeClr val="bg1"/>
                </a:solidFill>
              </a:rPr>
              <a:t>In this chapter, Nehemiah...</a:t>
            </a:r>
            <a:endParaRPr lang="en-NZ" altLang="en-GB" sz="4000">
              <a:solidFill>
                <a:schemeClr val="bg1"/>
              </a:solidFill>
            </a:endParaRPr>
          </a:p>
          <a:p>
            <a:endParaRPr lang="en-NZ" altLang="en-GB" sz="54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r>
              <a:rPr lang="en-NZ" altLang="en-GB" sz="2800">
                <a:solidFill>
                  <a:schemeClr val="bg1"/>
                </a:solidFill>
              </a:rPr>
              <a:t>Asks 'What is the state of God's people?' 				(v2-3)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endParaRPr lang="en-NZ" altLang="en-GB" sz="1600">
              <a:solidFill>
                <a:schemeClr val="bg1"/>
              </a:solidFill>
            </a:endParaRPr>
          </a:p>
          <a:p>
            <a:pPr lvl="4"/>
            <a:r>
              <a:rPr lang="en-NZ" altLang="en-GB" sz="2800" i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</a:rPr>
              <a:t>'They are in great trouble and disgrace'</a:t>
            </a:r>
            <a:endParaRPr lang="en-NZ" altLang="en-GB" sz="2800" i="1">
              <a:solidFill>
                <a:schemeClr val="accent6">
                  <a:lumMod val="60000"/>
                  <a:lumOff val="40000"/>
                </a:schemeClr>
              </a:solidFill>
              <a:latin typeface="Arial Narrow" charset="0"/>
            </a:endParaRPr>
          </a:p>
          <a:p>
            <a:pPr marL="1200150" lvl="1" indent="-742950">
              <a:buAutoNum type="arabicPeriod"/>
            </a:pPr>
            <a:endParaRPr lang="en-NZ" altLang="en-GB" sz="44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r>
              <a:rPr lang="en-NZ" altLang="en-GB" sz="2800">
                <a:solidFill>
                  <a:schemeClr val="bg1"/>
                </a:solidFill>
              </a:rPr>
              <a:t>Reflects on how things became that way 				(v6b-10)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/>
            <a:endParaRPr lang="en-NZ" altLang="en-GB" sz="1600">
              <a:solidFill>
                <a:schemeClr val="bg1"/>
              </a:solidFill>
            </a:endParaRPr>
          </a:p>
          <a:p>
            <a:pPr marL="1200150" lvl="1" indent="-742950"/>
            <a:r>
              <a:rPr lang="en-NZ" altLang="en-GB" sz="2800">
                <a:solidFill>
                  <a:schemeClr val="bg1"/>
                </a:solidFill>
              </a:rPr>
              <a:t>	</a:t>
            </a:r>
            <a:r>
              <a:rPr lang="en-NZ" altLang="en-GB" sz="2800" i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	'we have sinned against you'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/>
            <a:endParaRPr lang="en-NZ" altLang="en-GB" sz="44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r>
              <a:rPr lang="en-NZ" altLang="en-GB" sz="2800">
                <a:solidFill>
                  <a:schemeClr val="bg1"/>
                </a:solidFill>
              </a:rPr>
              <a:t>Responds with fasting, passionate prayer &amp; a plan to act 	(v4-6a, 11) </a:t>
            </a:r>
            <a:endParaRPr lang="en-NZ" altLang="en-GB" sz="2800">
              <a:solidFill>
                <a:schemeClr val="bg1"/>
              </a:solidFill>
            </a:endParaRPr>
          </a:p>
          <a:p>
            <a:pPr lvl="4"/>
            <a:endParaRPr lang="en-NZ" altLang="en-GB" sz="1600" i="1">
              <a:solidFill>
                <a:schemeClr val="accent6">
                  <a:lumMod val="60000"/>
                  <a:lumOff val="40000"/>
                </a:schemeClr>
              </a:solidFill>
              <a:latin typeface="Arial Narrow" charset="0"/>
              <a:cs typeface="+mn-ea"/>
            </a:endParaRPr>
          </a:p>
          <a:p>
            <a:pPr lvl="4"/>
            <a:r>
              <a:rPr lang="en-NZ" altLang="en-GB" sz="2800" i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'for days I mourned and fasted and prayed to the God of heaven'</a:t>
            </a:r>
            <a:endParaRPr lang="en-NZ" altLang="en-GB" sz="3600">
              <a:solidFill>
                <a:schemeClr val="bg1"/>
              </a:solidFill>
            </a:endParaRPr>
          </a:p>
          <a:p>
            <a:endParaRPr lang="en-NZ" altLang="en-GB" sz="3600">
              <a:solidFill>
                <a:schemeClr val="bg1"/>
              </a:solidFill>
            </a:endParaRPr>
          </a:p>
          <a:p>
            <a:endParaRPr lang="en-NZ" altLang="en-GB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156845" y="131445"/>
            <a:ext cx="12004040" cy="7381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NZ" altLang="en-GB" sz="4000">
                <a:solidFill>
                  <a:schemeClr val="bg1"/>
                </a:solidFill>
              </a:rPr>
              <a:t>In this chapter, Nehemiah...</a:t>
            </a:r>
            <a:endParaRPr lang="en-NZ" altLang="en-GB" sz="4000">
              <a:solidFill>
                <a:schemeClr val="bg1"/>
              </a:solidFill>
            </a:endParaRPr>
          </a:p>
          <a:p>
            <a:endParaRPr lang="en-NZ" altLang="en-GB" sz="54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r>
              <a:rPr lang="en-NZ" altLang="en-GB" sz="2800">
                <a:solidFill>
                  <a:schemeClr val="bg1"/>
                </a:solidFill>
              </a:rPr>
              <a:t>Asks 'What is the state of God's people?' 				(v2-3)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endParaRPr lang="en-NZ" altLang="en-GB" sz="1600">
              <a:solidFill>
                <a:schemeClr val="bg1"/>
              </a:solidFill>
            </a:endParaRPr>
          </a:p>
          <a:p>
            <a:pPr lvl="4"/>
            <a:endParaRPr lang="en-NZ" altLang="en-GB" sz="2800" i="1">
              <a:solidFill>
                <a:schemeClr val="accent6">
                  <a:lumMod val="60000"/>
                  <a:lumOff val="40000"/>
                </a:schemeClr>
              </a:solidFill>
              <a:latin typeface="Arial Narrow" charset="0"/>
            </a:endParaRPr>
          </a:p>
          <a:p>
            <a:pPr marL="1200150" lvl="1" indent="-742950">
              <a:buAutoNum type="arabicPeriod"/>
            </a:pPr>
            <a:endParaRPr lang="en-NZ" altLang="en-GB" sz="4400">
              <a:solidFill>
                <a:schemeClr val="bg1"/>
              </a:solidFill>
            </a:endParaRPr>
          </a:p>
          <a:p>
            <a:pPr marL="1200150" lvl="1" indent="-742950">
              <a:buAutoNum type="arabicPeriod"/>
            </a:pPr>
            <a:r>
              <a:rPr lang="en-NZ" altLang="en-GB" sz="2800">
                <a:solidFill>
                  <a:schemeClr val="bg1"/>
                </a:solidFill>
              </a:rPr>
              <a:t>Reflects on how things became that way 				(v6b-10)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/>
            <a:endParaRPr lang="en-NZ" altLang="en-GB" sz="1600">
              <a:solidFill>
                <a:schemeClr val="bg1"/>
              </a:solidFill>
            </a:endParaRPr>
          </a:p>
          <a:p>
            <a:pPr marL="1200150" lvl="1" indent="-742950"/>
            <a:r>
              <a:rPr lang="en-NZ" altLang="en-GB" sz="2800">
                <a:solidFill>
                  <a:schemeClr val="bg1"/>
                </a:solidFill>
              </a:rPr>
              <a:t>	</a:t>
            </a:r>
            <a:r>
              <a:rPr lang="en-NZ" altLang="en-GB" sz="2800" i="1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charset="0"/>
                <a:cs typeface="+mn-ea"/>
              </a:rPr>
              <a:t>	</a:t>
            </a:r>
            <a:endParaRPr lang="en-NZ" altLang="en-GB" sz="2800">
              <a:solidFill>
                <a:schemeClr val="bg1"/>
              </a:solidFill>
            </a:endParaRPr>
          </a:p>
          <a:p>
            <a:pPr marL="1200150" lvl="1" indent="-742950"/>
            <a:endParaRPr lang="en-NZ" altLang="en-GB" sz="4400">
              <a:solidFill>
                <a:schemeClr val="bg1"/>
              </a:solidFill>
            </a:endParaRPr>
          </a:p>
          <a:p>
            <a:pPr lvl="1"/>
            <a:r>
              <a:rPr lang="en-NZ" altLang="en-GB" sz="2800">
                <a:solidFill>
                  <a:schemeClr val="bg1"/>
                </a:solidFill>
                <a:cs typeface="+mn-ea"/>
              </a:rPr>
              <a:t>3.      Responds </a:t>
            </a:r>
            <a:r>
              <a:rPr lang="en-NZ" altLang="en-GB" sz="2800">
                <a:solidFill>
                  <a:schemeClr val="bg1"/>
                </a:solidFill>
              </a:rPr>
              <a:t>with fasting, passionate prayer &amp; a plan to act 	(v4-6a, 11) </a:t>
            </a:r>
            <a:endParaRPr lang="en-NZ" altLang="en-GB" sz="2800">
              <a:solidFill>
                <a:schemeClr val="bg1"/>
              </a:solidFill>
            </a:endParaRPr>
          </a:p>
          <a:p>
            <a:pPr lvl="4"/>
            <a:endParaRPr lang="en-NZ" altLang="en-GB" sz="1600" i="1">
              <a:solidFill>
                <a:schemeClr val="accent6">
                  <a:lumMod val="60000"/>
                  <a:lumOff val="40000"/>
                </a:schemeClr>
              </a:solidFill>
              <a:latin typeface="Arial Narrow" charset="0"/>
              <a:cs typeface="+mn-ea"/>
            </a:endParaRPr>
          </a:p>
          <a:p>
            <a:pPr lvl="4"/>
            <a:endParaRPr lang="en-NZ" altLang="en-GB" sz="3600">
              <a:solidFill>
                <a:schemeClr val="bg1"/>
              </a:solidFill>
            </a:endParaRPr>
          </a:p>
          <a:p>
            <a:endParaRPr lang="en-NZ" altLang="en-GB" sz="3600">
              <a:solidFill>
                <a:schemeClr val="bg1"/>
              </a:solidFill>
            </a:endParaRPr>
          </a:p>
          <a:p>
            <a:endParaRPr lang="en-NZ" altLang="en-GB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1816100" y="946785"/>
            <a:ext cx="8018145" cy="3510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GB" altLang="en-US" sz="3600" i="1">
                <a:solidFill>
                  <a:schemeClr val="bg1"/>
                </a:solidFill>
              </a:rPr>
              <a:t>Let our love for Thee increase,</a:t>
            </a:r>
            <a:endParaRPr lang="en-GB" altLang="en-US" sz="3600" i="1">
              <a:solidFill>
                <a:schemeClr val="bg1"/>
              </a:solidFill>
            </a:endParaRPr>
          </a:p>
          <a:p>
            <a:pPr algn="ctr"/>
            <a:r>
              <a:rPr lang="en-GB" altLang="en-US" sz="3600" i="1">
                <a:solidFill>
                  <a:schemeClr val="bg1"/>
                </a:solidFill>
              </a:rPr>
              <a:t>May Thy blessings never cease,</a:t>
            </a:r>
            <a:endParaRPr lang="en-GB" altLang="en-US" sz="3600" i="1">
              <a:solidFill>
                <a:schemeClr val="bg1"/>
              </a:solidFill>
            </a:endParaRPr>
          </a:p>
          <a:p>
            <a:pPr algn="ctr"/>
            <a:endParaRPr lang="en-GB" altLang="en-US" sz="4000" i="1">
              <a:solidFill>
                <a:schemeClr val="bg1"/>
              </a:solidFill>
            </a:endParaRPr>
          </a:p>
          <a:p>
            <a:pPr algn="ctr"/>
            <a:endParaRPr lang="en-GB" altLang="en-US" sz="4000" i="1">
              <a:solidFill>
                <a:schemeClr val="bg1"/>
              </a:solidFill>
            </a:endParaRPr>
          </a:p>
          <a:p>
            <a:pPr algn="ctr"/>
            <a:r>
              <a:rPr lang="en-NZ" altLang="en-GB" sz="3600" i="1">
                <a:solidFill>
                  <a:schemeClr val="bg1"/>
                </a:solidFill>
              </a:rPr>
              <a:t>Those </a:t>
            </a:r>
            <a:r>
              <a:rPr lang="en-GB" altLang="en-US" sz="3600" i="1">
                <a:solidFill>
                  <a:schemeClr val="bg1"/>
                </a:solidFill>
              </a:rPr>
              <a:t>of every creed and race,</a:t>
            </a:r>
            <a:endParaRPr lang="en-GB" altLang="en-US" sz="3600" i="1">
              <a:solidFill>
                <a:schemeClr val="bg1"/>
              </a:solidFill>
            </a:endParaRPr>
          </a:p>
          <a:p>
            <a:pPr algn="ctr"/>
            <a:r>
              <a:rPr lang="en-GB" altLang="en-US" sz="3600" i="1">
                <a:solidFill>
                  <a:schemeClr val="bg1"/>
                </a:solidFill>
              </a:rPr>
              <a:t>Gather here before Thy face,</a:t>
            </a:r>
            <a:endParaRPr lang="en-GB" altLang="en-US" sz="36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468630" y="294640"/>
            <a:ext cx="10691495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NZ" altLang="en-GB" sz="3200">
                <a:solidFill>
                  <a:schemeClr val="bg1"/>
                </a:solidFill>
              </a:rPr>
              <a:t>Israel had lost its voice, its influence and its place in the world.</a:t>
            </a:r>
            <a:endParaRPr lang="en-NZ" altLang="en-GB" sz="32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NZ" altLang="en-GB" sz="3200">
                <a:solidFill>
                  <a:schemeClr val="bg1"/>
                </a:solidFill>
              </a:rPr>
              <a:t>So has the church of New Zealand.</a:t>
            </a:r>
            <a:endParaRPr lang="en-NZ" altLang="en-GB" sz="32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NZ" altLang="en-GB" sz="3200">
                <a:solidFill>
                  <a:schemeClr val="bg1"/>
                </a:solidFill>
              </a:rPr>
              <a:t>What would it take to rediscover it?</a:t>
            </a:r>
            <a:endParaRPr lang="en-NZ" altLang="en-GB" sz="32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n-NZ" altLang="en-GB" sz="32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NZ" altLang="en-GB" sz="3200">
                <a:solidFill>
                  <a:schemeClr val="bg1"/>
                </a:solidFill>
              </a:rPr>
              <a:t>What would Nehemiah do about it?</a:t>
            </a:r>
            <a:endParaRPr lang="en-NZ" altLang="en-GB" sz="32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NZ" altLang="en-GB" sz="3200">
                <a:solidFill>
                  <a:schemeClr val="bg1"/>
                </a:solidFill>
              </a:rPr>
              <a:t>What could you do?</a:t>
            </a:r>
            <a:endParaRPr lang="en-NZ" altLang="en-GB" sz="3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1205</Words>
  <Application>WPS Presentation</Application>
  <PresentationFormat>Widescreen</PresentationFormat>
  <Paragraphs>65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Steve Worsley</dc:creator>
  <cp:lastModifiedBy>Steve Worsley</cp:lastModifiedBy>
  <cp:revision>32</cp:revision>
  <dcterms:created xsi:type="dcterms:W3CDTF">2016-04-11T03:10:00Z</dcterms:created>
  <dcterms:modified xsi:type="dcterms:W3CDTF">2017-02-04T09:30:27Z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2057-10.1.0.5507</vt:lpwstr>
  </property>
</Properties>
</file>